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7" r:id="rId2"/>
    <p:sldId id="271" r:id="rId3"/>
    <p:sldId id="284" r:id="rId4"/>
    <p:sldId id="285" r:id="rId5"/>
    <p:sldId id="286" r:id="rId6"/>
    <p:sldId id="287" r:id="rId7"/>
    <p:sldId id="288" r:id="rId8"/>
    <p:sldId id="289" r:id="rId9"/>
    <p:sldId id="290" r:id="rId10"/>
    <p:sldId id="291" r:id="rId11"/>
    <p:sldId id="292" r:id="rId12"/>
    <p:sldId id="293" r:id="rId13"/>
    <p:sldId id="294" r:id="rId14"/>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411"/>
    <a:srgbClr val="F0A4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6" autoAdjust="0"/>
    <p:restoredTop sz="94674" autoAdjust="0"/>
  </p:normalViewPr>
  <p:slideViewPr>
    <p:cSldViewPr snapToGrid="0" snapToObjects="1">
      <p:cViewPr varScale="1">
        <p:scale>
          <a:sx n="115" d="100"/>
          <a:sy n="115" d="100"/>
        </p:scale>
        <p:origin x="224" y="2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4D14A-F1C7-8F49-B370-FFDE6F2A5554}" type="datetimeFigureOut">
              <a:rPr lang="it-IT" smtClean="0"/>
              <a:t>14/09/17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3F9-D1D9-264C-94EF-A5E499C86E39}" type="slidenum">
              <a:rPr lang="it-IT" smtClean="0"/>
              <a:t>‹n.›</a:t>
            </a:fld>
            <a:endParaRPr lang="it-IT"/>
          </a:p>
        </p:txBody>
      </p:sp>
    </p:spTree>
    <p:extLst>
      <p:ext uri="{BB962C8B-B14F-4D97-AF65-F5344CB8AC3E}">
        <p14:creationId xmlns:p14="http://schemas.microsoft.com/office/powerpoint/2010/main" val="21327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AB63F9-D1D9-264C-94EF-A5E499C86E39}" type="slidenum">
              <a:rPr lang="it-IT" smtClean="0"/>
              <a:t>2</a:t>
            </a:fld>
            <a:endParaRPr lang="it-IT"/>
          </a:p>
        </p:txBody>
      </p:sp>
    </p:spTree>
    <p:extLst>
      <p:ext uri="{BB962C8B-B14F-4D97-AF65-F5344CB8AC3E}">
        <p14:creationId xmlns:p14="http://schemas.microsoft.com/office/powerpoint/2010/main" val="35941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852" y="-26505"/>
            <a:ext cx="16447488" cy="6892377"/>
          </a:xfrm>
          <a:prstGeom prst="rect">
            <a:avLst/>
          </a:prstGeom>
        </p:spPr>
      </p:pic>
      <p:sp>
        <p:nvSpPr>
          <p:cNvPr id="2" name="Titolo 1"/>
          <p:cNvSpPr>
            <a:spLocks noGrp="1"/>
          </p:cNvSpPr>
          <p:nvPr>
            <p:ph type="ctrTitle"/>
          </p:nvPr>
        </p:nvSpPr>
        <p:spPr>
          <a:xfrm>
            <a:off x="914400" y="2130426"/>
            <a:ext cx="103632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0DA89B-84D1-074E-BF1C-3DDDFB76F0EF}" type="datetimeFigureOut">
              <a:rPr lang="it-IT" smtClean="0"/>
              <a:pPr/>
              <a:t>14/09/17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324668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0DA89B-84D1-074E-BF1C-3DDDFB76F0EF}" type="datetimeFigureOut">
              <a:rPr lang="it-IT" smtClean="0"/>
              <a:pPr/>
              <a:t>14/09/17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384759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0DA89B-84D1-074E-BF1C-3DDDFB76F0EF}" type="datetimeFigureOut">
              <a:rPr lang="it-IT" smtClean="0"/>
              <a:pPr/>
              <a:t>14/09/17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391582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0DA89B-84D1-074E-BF1C-3DDDFB76F0EF}" type="datetimeFigureOut">
              <a:rPr lang="it-IT" smtClean="0"/>
              <a:pPr/>
              <a:t>14/09/17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409892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A0DA89B-84D1-074E-BF1C-3DDDFB76F0EF}" type="datetimeFigureOut">
              <a:rPr lang="it-IT" smtClean="0"/>
              <a:pPr/>
              <a:t>14/09/17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280766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A0DA89B-84D1-074E-BF1C-3DDDFB76F0EF}" type="datetimeFigureOut">
              <a:rPr lang="it-IT" smtClean="0"/>
              <a:pPr/>
              <a:t>14/09/17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265386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A0DA89B-84D1-074E-BF1C-3DDDFB76F0EF}" type="datetimeFigureOut">
              <a:rPr lang="it-IT" smtClean="0"/>
              <a:pPr/>
              <a:t>14/09/17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28739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A0DA89B-84D1-074E-BF1C-3DDDFB76F0EF}" type="datetimeFigureOut">
              <a:rPr lang="it-IT" smtClean="0"/>
              <a:pPr/>
              <a:t>14/09/17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114048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0DA89B-84D1-074E-BF1C-3DDDFB76F0EF}" type="datetimeFigureOut">
              <a:rPr lang="it-IT" smtClean="0"/>
              <a:pPr/>
              <a:t>14/09/17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407015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A0DA89B-84D1-074E-BF1C-3DDDFB76F0EF}" type="datetimeFigureOut">
              <a:rPr lang="it-IT" smtClean="0"/>
              <a:pPr/>
              <a:t>14/09/17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20259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A0DA89B-84D1-074E-BF1C-3DDDFB76F0EF}" type="datetimeFigureOut">
              <a:rPr lang="it-IT" smtClean="0"/>
              <a:pPr/>
              <a:t>14/09/17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019760-30CC-6D4A-BBE1-CB157C6C78DF}" type="slidenum">
              <a:rPr lang="it-IT" smtClean="0"/>
              <a:pPr/>
              <a:t>‹n.›</a:t>
            </a:fld>
            <a:endParaRPr lang="it-IT"/>
          </a:p>
        </p:txBody>
      </p:sp>
    </p:spTree>
    <p:extLst>
      <p:ext uri="{BB962C8B-B14F-4D97-AF65-F5344CB8AC3E}">
        <p14:creationId xmlns:p14="http://schemas.microsoft.com/office/powerpoint/2010/main" val="1385460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6477456" cy="6904935"/>
          </a:xfrm>
          <a:prstGeom prst="rect">
            <a:avLst/>
          </a:prstGeom>
        </p:spPr>
      </p:pic>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DA89B-84D1-074E-BF1C-3DDDFB76F0EF}" type="datetimeFigureOut">
              <a:rPr lang="it-IT" smtClean="0"/>
              <a:pPr/>
              <a:t>14/09/17</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19760-30CC-6D4A-BBE1-CB157C6C78DF}" type="slidenum">
              <a:rPr lang="it-IT" smtClean="0"/>
              <a:pPr/>
              <a:t>‹n.›</a:t>
            </a:fld>
            <a:endParaRPr lang="it-IT"/>
          </a:p>
        </p:txBody>
      </p:sp>
    </p:spTree>
    <p:extLst>
      <p:ext uri="{BB962C8B-B14F-4D97-AF65-F5344CB8AC3E}">
        <p14:creationId xmlns:p14="http://schemas.microsoft.com/office/powerpoint/2010/main" val="353040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20151201_ML_NCTM_CMYK_VERSIONE_POSITIVA_A.eps"/>
          <p:cNvPicPr>
            <a:picLocks noChangeAspect="1"/>
          </p:cNvPicPr>
          <p:nvPr/>
        </p:nvPicPr>
        <p:blipFill>
          <a:blip r:embed="rId2"/>
          <a:stretch>
            <a:fillRect/>
          </a:stretch>
        </p:blipFill>
        <p:spPr>
          <a:xfrm>
            <a:off x="5319331" y="0"/>
            <a:ext cx="1289829" cy="1805760"/>
          </a:xfrm>
          <a:prstGeom prst="rect">
            <a:avLst/>
          </a:prstGeom>
        </p:spPr>
      </p:pic>
    </p:spTree>
    <p:extLst>
      <p:ext uri="{BB962C8B-B14F-4D97-AF65-F5344CB8AC3E}">
        <p14:creationId xmlns:p14="http://schemas.microsoft.com/office/powerpoint/2010/main" val="130013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6"/>
          <p:cNvSpPr txBox="1">
            <a:spLocks/>
          </p:cNvSpPr>
          <p:nvPr/>
        </p:nvSpPr>
        <p:spPr>
          <a:xfrm>
            <a:off x="2209800" y="1639757"/>
            <a:ext cx="7772400" cy="47343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dirty="0"/>
              <a:t>Gli aspetti previdenziali</a:t>
            </a:r>
            <a:r>
              <a:rPr lang="it-IT" sz="1600" b="1" dirty="0"/>
              <a:t>	</a:t>
            </a:r>
            <a:br>
              <a:rPr lang="it-IT" sz="1600" b="1" dirty="0"/>
            </a:br>
            <a:r>
              <a:rPr lang="it-IT" sz="1600" b="1" dirty="0"/>
              <a:t/>
            </a:r>
            <a:br>
              <a:rPr lang="it-IT" sz="1600" b="1" dirty="0"/>
            </a:br>
            <a:r>
              <a:rPr lang="it-IT" sz="1600" dirty="0"/>
              <a:t>In via generale, in materia di sicurezza sociale, è previsto il principio della "</a:t>
            </a:r>
            <a:r>
              <a:rPr lang="it-IT" sz="1600" i="1" dirty="0"/>
              <a:t>territorialità</a:t>
            </a:r>
            <a:r>
              <a:rPr lang="it-IT" sz="1600" dirty="0"/>
              <a:t>" che consiste nell'obbligo della copertura assicurativa in base alle norme del Paese in cui viene esercitata l'attività lavorativa.												</a:t>
            </a:r>
            <a:br>
              <a:rPr lang="it-IT" sz="1600" dirty="0"/>
            </a:br>
            <a:r>
              <a:rPr lang="it-IT" sz="1600" dirty="0"/>
              <a:t>Il "</a:t>
            </a:r>
            <a:r>
              <a:rPr lang="it-IT" sz="1600" i="1" dirty="0"/>
              <a:t>distacco</a:t>
            </a:r>
            <a:r>
              <a:rPr lang="it-IT" sz="1600" dirty="0"/>
              <a:t>" è la deroga a questo principio ed è regolamentato:										</a:t>
            </a:r>
            <a:br>
              <a:rPr lang="it-IT" sz="1600" dirty="0"/>
            </a:br>
            <a:r>
              <a:rPr lang="it-IT" sz="1600" dirty="0"/>
              <a:t>(a) per quanto concerne i Paesi dell’Unione, dalla Direttiva del Parlamento Europeo e </a:t>
            </a:r>
            <a:r>
              <a:rPr lang="it-IT" sz="1600" dirty="0" smtClean="0"/>
              <a:t>   Consiglio </a:t>
            </a:r>
            <a:r>
              <a:rPr lang="it-IT" sz="1600" dirty="0"/>
              <a:t>n. 96/71/CE e dal Regolamento CE n. 883/04, </a:t>
            </a:r>
            <a:r>
              <a:rPr lang="it-IT" sz="1600" dirty="0" smtClean="0"/>
              <a:t>e</a:t>
            </a:r>
          </a:p>
          <a:p>
            <a:pPr algn="just"/>
            <a:r>
              <a:rPr lang="it-IT" sz="1600" dirty="0" smtClean="0"/>
              <a:t>(b</a:t>
            </a:r>
            <a:r>
              <a:rPr lang="it-IT" sz="1600" dirty="0"/>
              <a:t>) per quanto riguarda i Paesi extra UE, dalle Convenzioni bilaterali stipulate dall'Italia </a:t>
            </a:r>
            <a:r>
              <a:rPr lang="it-IT" sz="1600" dirty="0" smtClean="0"/>
              <a:t>con gli </a:t>
            </a:r>
            <a:r>
              <a:rPr lang="it-IT" sz="1600" dirty="0"/>
              <a:t>stessi</a:t>
            </a:r>
            <a:r>
              <a:rPr lang="it-IT" sz="1600" dirty="0" smtClean="0"/>
              <a:t>.</a:t>
            </a:r>
            <a:r>
              <a:rPr lang="it-IT" sz="1600" dirty="0"/>
              <a:t>							</a:t>
            </a:r>
            <a:endParaRPr lang="it-IT" sz="1600" dirty="0" smtClean="0"/>
          </a:p>
          <a:p>
            <a:pPr algn="just"/>
            <a:endParaRPr lang="it-IT" sz="1600" dirty="0"/>
          </a:p>
          <a:p>
            <a:pPr algn="just"/>
            <a:r>
              <a:rPr lang="it-IT" sz="1600" dirty="0" smtClean="0"/>
              <a:t>In </a:t>
            </a:r>
            <a:r>
              <a:rPr lang="it-IT" sz="1600" dirty="0"/>
              <a:t>tali casi (limitatamente ai periodi previsti dalla Direttiva – 24 mesi – o dalle specifiche convenzioni), al ricorrere delle condizioni normative previste, il lavoratore può mantenere il regime contributivo del Paese d’origine.</a:t>
            </a:r>
          </a:p>
        </p:txBody>
      </p:sp>
    </p:spTree>
    <p:extLst>
      <p:ext uri="{BB962C8B-B14F-4D97-AF65-F5344CB8AC3E}">
        <p14:creationId xmlns:p14="http://schemas.microsoft.com/office/powerpoint/2010/main" val="38646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6"/>
          <p:cNvSpPr txBox="1">
            <a:spLocks/>
          </p:cNvSpPr>
          <p:nvPr/>
        </p:nvSpPr>
        <p:spPr>
          <a:xfrm>
            <a:off x="1976064" y="1613648"/>
            <a:ext cx="8006137" cy="49264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dirty="0"/>
              <a:t>Gli aspetti fiscali</a:t>
            </a:r>
            <a:r>
              <a:rPr lang="it-IT" sz="1600" b="1" dirty="0"/>
              <a:t>	</a:t>
            </a:r>
            <a:br>
              <a:rPr lang="it-IT" sz="1600" b="1" dirty="0"/>
            </a:br>
            <a:r>
              <a:rPr lang="it-IT" sz="1600" b="1" dirty="0"/>
              <a:t/>
            </a:r>
            <a:br>
              <a:rPr lang="it-IT" sz="1600" b="1" dirty="0"/>
            </a:br>
            <a:r>
              <a:rPr lang="it-IT" sz="1600" dirty="0"/>
              <a:t>Per i soggetti residenti in Italia vige il principio della tassazione dei redditi ovunque prodotti (c.d. </a:t>
            </a:r>
            <a:r>
              <a:rPr lang="it-IT" sz="1600" i="1" dirty="0" err="1"/>
              <a:t>worldwide</a:t>
            </a:r>
            <a:r>
              <a:rPr lang="it-IT" sz="1600" i="1" dirty="0"/>
              <a:t> </a:t>
            </a:r>
            <a:r>
              <a:rPr lang="it-IT" sz="1600" i="1" dirty="0" err="1"/>
              <a:t>principle</a:t>
            </a:r>
            <a:r>
              <a:rPr lang="it-IT" sz="1600" i="1" dirty="0"/>
              <a:t>)</a:t>
            </a:r>
            <a:r>
              <a:rPr lang="it-IT" sz="1600" dirty="0"/>
              <a:t>. Conseguentemente, è in linea di principio assoggettato a tassazione ogni reddito, anche se prodotto all’estero</a:t>
            </a:r>
            <a:r>
              <a:rPr lang="it-IT" sz="1600" dirty="0" smtClean="0"/>
              <a:t>.</a:t>
            </a:r>
          </a:p>
          <a:p>
            <a:pPr algn="just"/>
            <a:r>
              <a:rPr lang="it-IT" sz="1600" dirty="0"/>
              <a:t/>
            </a:r>
            <a:br>
              <a:rPr lang="it-IT" sz="1600" dirty="0"/>
            </a:br>
            <a:r>
              <a:rPr lang="it-IT" sz="1600" dirty="0"/>
              <a:t>Sono individuati quali “soggetti residenti in Italia” i soggetti che, per la maggior parte del periodo di imposta (183 / 184 giorni, a seconda se l’anno sia bisestile), alternativamente (a) risultino iscritti presso l’anagrafe italiana, (b) abbiano il domicilio civilistico in Italia o (c) abbiano la residenza civilistica in Italia.											</a:t>
            </a:r>
            <a:br>
              <a:rPr lang="it-IT" sz="1600" dirty="0"/>
            </a:br>
            <a:r>
              <a:rPr lang="it-IT" sz="1600" dirty="0"/>
              <a:t>Per i soggetti non residenti in Italia, invece, è assoggettato a tassazione in Italia solamente il reddito ivi prodotto.														</a:t>
            </a:r>
            <a:br>
              <a:rPr lang="it-IT" sz="1600" dirty="0"/>
            </a:br>
            <a:r>
              <a:rPr lang="it-IT" sz="1600" dirty="0"/>
              <a:t>Adempimento necessario, anche se non sufficiente, per la qualifica come soggetto non residente in Italia e, dunque, per escludere l’imposizione fiscale italiana per ogni reddito ovunque prodotto è l’iscrizione all’A.I.R.E., ossia l’Anagrafe Italiani residenti all’estero (istituita con legge 27 ottobre 1988, n. 470).	Particolare attenzione andrà prestata alla situazione familiare del lavoratore.																				</a:t>
            </a:r>
            <a:r>
              <a:rPr lang="it-IT" sz="1400" dirty="0"/>
              <a:t/>
            </a:r>
            <a:br>
              <a:rPr lang="it-IT" sz="1400" dirty="0"/>
            </a:br>
            <a:endParaRPr lang="it-IT" sz="1400" b="1" i="1" dirty="0"/>
          </a:p>
        </p:txBody>
      </p:sp>
    </p:spTree>
    <p:extLst>
      <p:ext uri="{BB962C8B-B14F-4D97-AF65-F5344CB8AC3E}">
        <p14:creationId xmlns:p14="http://schemas.microsoft.com/office/powerpoint/2010/main" val="172313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6"/>
          <p:cNvSpPr txBox="1">
            <a:spLocks/>
          </p:cNvSpPr>
          <p:nvPr/>
        </p:nvSpPr>
        <p:spPr>
          <a:xfrm>
            <a:off x="2209800" y="1639757"/>
            <a:ext cx="7772400" cy="47343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ea typeface="Times New Roman" charset="0"/>
                <a:cs typeface="Calibri"/>
              </a:rPr>
              <a:t>Altre ipotesi di invio di dipendenti presso terzi</a:t>
            </a:r>
            <a:r>
              <a:rPr lang="it-IT" sz="1600" b="1">
                <a:ea typeface="Times New Roman" charset="0"/>
                <a:cs typeface="Calibri"/>
              </a:rPr>
              <a:t>	</a:t>
            </a:r>
            <a:r>
              <a:rPr lang="it-IT" sz="1600" b="1" u="sng">
                <a:ea typeface="Times New Roman" charset="0"/>
                <a:cs typeface="Calibri"/>
              </a:rPr>
              <a:t/>
            </a:r>
            <a:br>
              <a:rPr lang="it-IT" sz="1600" b="1" u="sng">
                <a:ea typeface="Times New Roman" charset="0"/>
                <a:cs typeface="Calibri"/>
              </a:rPr>
            </a:br>
            <a:r>
              <a:rPr lang="it-IT" sz="1600" b="1"/>
              <a:t/>
            </a:r>
            <a:br>
              <a:rPr lang="it-IT" sz="1600" b="1"/>
            </a:br>
            <a:r>
              <a:rPr lang="it-IT" sz="1600"/>
              <a:t>Il </a:t>
            </a:r>
            <a:r>
              <a:rPr lang="it-IT" sz="1600" u="sng"/>
              <a:t>distacco improprio</a:t>
            </a:r>
            <a:r>
              <a:rPr lang="it-IT" sz="1600"/>
              <a:t> rappresenta l’ipotesi di invio di un lavoratore presso la struttura organizzativa di un imprenditore terzo, nel cui contesto quest’ultimo non esercita alcun potere tipico del rapporto di lavoro subordinato (e, in particolare, il potere direttivo): ad esempio, è fattispecie che si verifica nell’ambito di un appalto di servizi eseguito presso il committente. 															</a:t>
            </a:r>
            <a:br>
              <a:rPr lang="it-IT" sz="1600"/>
            </a:br>
            <a:r>
              <a:rPr lang="it-IT" sz="1600"/>
              <a:t>Ipotesi distinta dal distacco è la fattispecie di </a:t>
            </a:r>
            <a:r>
              <a:rPr lang="it-IT" sz="1600" u="sng"/>
              <a:t>sospensione del rapporto di lavoro con contestuale costituzione di altro rapporto presso un diverso datore di lavoro</a:t>
            </a:r>
            <a:r>
              <a:rPr lang="it-IT" sz="1600"/>
              <a:t>. In tale contesto, il lavoratore presterà la propria attività a favore del soggetto terzo, il quale </a:t>
            </a:r>
            <a:r>
              <a:rPr lang="mr-IN" sz="1600"/>
              <a:t>–</a:t>
            </a:r>
            <a:r>
              <a:rPr lang="it-IT" sz="1600"/>
              <a:t> sotto ogni profilo </a:t>
            </a:r>
            <a:r>
              <a:rPr lang="mr-IN" sz="1600"/>
              <a:t>–</a:t>
            </a:r>
            <a:r>
              <a:rPr lang="it-IT" sz="1600"/>
              <a:t> risulterà essere l’effettivo datore di lavoro. I due rapporti restano dunque separati, anche laddove le due società siano gestite da società collegate, senza che vi possa essere un’imputazione alla società “distaccante” delle obbligazioni relative al secondo rapporto. In questi casi non occorre la sussistenza dei requisiti del distacco.											</a:t>
            </a:r>
            <a:br>
              <a:rPr lang="it-IT" sz="1600"/>
            </a:br>
            <a:r>
              <a:rPr lang="it-IT" sz="1600"/>
              <a:t>Ipotesi-limite si hanno in situazione di gestione promiscua dell’attività oggetto del rapporto, con </a:t>
            </a:r>
            <a:r>
              <a:rPr lang="it-IT" sz="1600" u="sng"/>
              <a:t>esercizio del potere direttivo da parte di diversi soggetti</a:t>
            </a:r>
            <a:r>
              <a:rPr lang="it-IT" sz="1600"/>
              <a:t>, nel qual caso si può, al limite, aversi un caso di unico centro di imputazione del rapporto</a:t>
            </a:r>
            <a:r>
              <a:rPr lang="it-IT" sz="1400"/>
              <a:t>.</a:t>
            </a:r>
            <a:endParaRPr lang="it-IT" sz="1400" b="1" i="1" dirty="0"/>
          </a:p>
        </p:txBody>
      </p:sp>
    </p:spTree>
    <p:extLst>
      <p:ext uri="{BB962C8B-B14F-4D97-AF65-F5344CB8AC3E}">
        <p14:creationId xmlns:p14="http://schemas.microsoft.com/office/powerpoint/2010/main" val="186224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6"/>
          <p:cNvSpPr txBox="1">
            <a:spLocks/>
          </p:cNvSpPr>
          <p:nvPr/>
        </p:nvSpPr>
        <p:spPr>
          <a:xfrm>
            <a:off x="2209800" y="1639757"/>
            <a:ext cx="7772400" cy="47343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dirty="0">
                <a:ea typeface="Times New Roman" charset="0"/>
                <a:cs typeface="Calibri"/>
              </a:rPr>
              <a:t>Altre ipotesi di invio di dipendenti presso terzi</a:t>
            </a:r>
            <a:r>
              <a:rPr lang="it-IT" sz="1600" b="1" dirty="0">
                <a:ea typeface="Times New Roman" charset="0"/>
                <a:cs typeface="Calibri"/>
              </a:rPr>
              <a:t>	</a:t>
            </a:r>
            <a:r>
              <a:rPr lang="it-IT" sz="1600" b="1" u="sng" dirty="0">
                <a:ea typeface="Times New Roman" charset="0"/>
                <a:cs typeface="Calibri"/>
              </a:rPr>
              <a:t/>
            </a:r>
            <a:br>
              <a:rPr lang="it-IT" sz="1600" b="1" u="sng" dirty="0">
                <a:ea typeface="Times New Roman" charset="0"/>
                <a:cs typeface="Calibri"/>
              </a:rPr>
            </a:br>
            <a:r>
              <a:rPr lang="it-IT" sz="1600" b="1" dirty="0"/>
              <a:t/>
            </a:r>
            <a:br>
              <a:rPr lang="it-IT" sz="1600" b="1" dirty="0"/>
            </a:br>
            <a:r>
              <a:rPr lang="it-IT" sz="1600" dirty="0"/>
              <a:t>Nell’ambito di un </a:t>
            </a:r>
            <a:r>
              <a:rPr lang="it-IT" sz="1600" u="sng" dirty="0"/>
              <a:t>appalto di servizi </a:t>
            </a:r>
            <a:r>
              <a:rPr lang="it-IT" sz="1600" dirty="0"/>
              <a:t>eseguito presso il committente, questi non esercita alcun potere tipico del rapporto di lavoro subordinato sui lavoratori dipendenti dell’appaltatore e, in particolare, non esercita il potere direttivo. L’esercizio - da parte del committente - del potere organizzativo e direttivo nei confronti dei dipendenti dall’appaltatore è, infatti, elemento individuato dall’art. 29, D. </a:t>
            </a:r>
            <a:r>
              <a:rPr lang="it-IT" sz="1600" dirty="0" err="1"/>
              <a:t>Lgs</a:t>
            </a:r>
            <a:r>
              <a:rPr lang="it-IT" sz="1600" dirty="0"/>
              <a:t>. n. 276/2003 quale indice di non genuinità dell’appalto. 															</a:t>
            </a:r>
            <a:br>
              <a:rPr lang="it-IT" sz="1600" dirty="0"/>
            </a:br>
            <a:r>
              <a:rPr lang="it-IT" sz="1600" dirty="0"/>
              <a:t>La </a:t>
            </a:r>
            <a:r>
              <a:rPr lang="it-IT" sz="1600" u="sng" dirty="0"/>
              <a:t>trasferta</a:t>
            </a:r>
            <a:r>
              <a:rPr lang="it-IT" sz="1600" dirty="0"/>
              <a:t> si distingue, infine, dal distacco in quanto comporta una mera modificazione del luogo di svolgimento dell’attività lavorativa, senza che sia modificato il datore di lavoro a favore del quale l’attività viene prestata. </a:t>
            </a:r>
            <a:endParaRPr lang="it-IT" sz="1400" b="1" i="1" dirty="0"/>
          </a:p>
        </p:txBody>
      </p:sp>
    </p:spTree>
    <p:extLst>
      <p:ext uri="{BB962C8B-B14F-4D97-AF65-F5344CB8AC3E}">
        <p14:creationId xmlns:p14="http://schemas.microsoft.com/office/powerpoint/2010/main" val="126922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6" name="Titolo 4"/>
          <p:cNvSpPr txBox="1">
            <a:spLocks/>
          </p:cNvSpPr>
          <p:nvPr/>
        </p:nvSpPr>
        <p:spPr>
          <a:xfrm>
            <a:off x="2209800" y="1810883"/>
            <a:ext cx="7772400" cy="4310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5"/>
                </a:solidFill>
                <a:latin typeface="Calibri"/>
                <a:ea typeface="Times New Roman" charset="0"/>
                <a:cs typeface="Calibri"/>
              </a:rPr>
              <a:t>L’INVIO DI UN DIPENDENTE PRESSO UN SOGGETTO TERZO NELLA PRASSI: DISTACCO (NAZIONALE ED INTERNAZIONALE) ED ALTRE FATTISPECIE</a:t>
            </a:r>
            <a:r>
              <a:rPr lang="en-US" sz="1200" b="1" dirty="0">
                <a:solidFill>
                  <a:schemeClr val="accent5"/>
                </a:solidFill>
                <a:latin typeface="Calibri"/>
                <a:cs typeface="Calibri"/>
              </a:rPr>
              <a:t/>
            </a:r>
            <a:br>
              <a:rPr lang="en-US" sz="1200" b="1"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r>
              <a:rPr lang="en-US" sz="1200" dirty="0">
                <a:solidFill>
                  <a:schemeClr val="accent5"/>
                </a:solidFill>
                <a:latin typeface="Calibri"/>
                <a:cs typeface="Calibri"/>
              </a:rPr>
              <a:t/>
            </a:r>
            <a:br>
              <a:rPr lang="en-US" sz="1200" dirty="0">
                <a:solidFill>
                  <a:schemeClr val="accent5"/>
                </a:solidFill>
                <a:latin typeface="Calibri"/>
                <a:cs typeface="Calibri"/>
              </a:rPr>
            </a:br>
            <a:endParaRPr lang="en-US" sz="1200" dirty="0">
              <a:solidFill>
                <a:schemeClr val="accent5"/>
              </a:solidFill>
              <a:latin typeface="Calibri"/>
              <a:ea typeface="Times New Roman" charset="0"/>
              <a:cs typeface="Calibri"/>
            </a:endParaRPr>
          </a:p>
        </p:txBody>
      </p:sp>
    </p:spTree>
    <p:extLst>
      <p:ext uri="{BB962C8B-B14F-4D97-AF65-F5344CB8AC3E}">
        <p14:creationId xmlns:p14="http://schemas.microsoft.com/office/powerpoint/2010/main" val="32595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7" name="Titolo 4"/>
          <p:cNvSpPr txBox="1">
            <a:spLocks/>
          </p:cNvSpPr>
          <p:nvPr/>
        </p:nvSpPr>
        <p:spPr>
          <a:xfrm>
            <a:off x="2394734" y="1607089"/>
            <a:ext cx="7772400" cy="4310897"/>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dirty="0">
                <a:latin typeface="Calibri"/>
                <a:ea typeface="Times New Roman" charset="0"/>
                <a:cs typeface="Calibri"/>
              </a:rPr>
              <a:t>Distacco: la definizione e i presupposti</a:t>
            </a:r>
            <a:r>
              <a:rPr lang="it-IT" sz="1600" b="1" dirty="0">
                <a:latin typeface="Calibri"/>
                <a:ea typeface="Times New Roman" charset="0"/>
                <a:cs typeface="Calibri"/>
              </a:rPr>
              <a:t>	</a:t>
            </a:r>
            <a:r>
              <a:rPr lang="it-IT" sz="1600" b="1" u="sng" dirty="0">
                <a:latin typeface="Calibri"/>
                <a:ea typeface="Times New Roman" charset="0"/>
                <a:cs typeface="Calibri"/>
              </a:rPr>
              <a:t/>
            </a:r>
            <a:br>
              <a:rPr lang="it-IT" sz="1600" b="1" u="sng" dirty="0">
                <a:latin typeface="Calibri"/>
                <a:ea typeface="Times New Roman" charset="0"/>
                <a:cs typeface="Calibri"/>
              </a:rPr>
            </a:br>
            <a:r>
              <a:rPr lang="it-IT" sz="1600" b="1" u="sng" dirty="0">
                <a:latin typeface="Calibri"/>
                <a:ea typeface="Times New Roman" charset="0"/>
                <a:cs typeface="Calibri"/>
              </a:rPr>
              <a:t/>
            </a:r>
            <a:br>
              <a:rPr lang="it-IT" sz="1600" b="1" u="sng" dirty="0">
                <a:latin typeface="Calibri"/>
                <a:ea typeface="Times New Roman" charset="0"/>
                <a:cs typeface="Calibri"/>
              </a:rPr>
            </a:br>
            <a:r>
              <a:rPr lang="it-IT" sz="1600" dirty="0">
                <a:latin typeface="Calibri"/>
                <a:ea typeface="Times New Roman" charset="0"/>
                <a:cs typeface="Calibri"/>
              </a:rPr>
              <a:t>Ai sensi dell’art. 30, D. </a:t>
            </a:r>
            <a:r>
              <a:rPr lang="it-IT" sz="1600" dirty="0" err="1">
                <a:latin typeface="Calibri"/>
                <a:ea typeface="Times New Roman" charset="0"/>
                <a:cs typeface="Calibri"/>
              </a:rPr>
              <a:t>Lgs</a:t>
            </a:r>
            <a:r>
              <a:rPr lang="it-IT" sz="1600" dirty="0">
                <a:latin typeface="Calibri"/>
                <a:ea typeface="Times New Roman" charset="0"/>
                <a:cs typeface="Calibri"/>
              </a:rPr>
              <a:t>. 276/2003, “</a:t>
            </a:r>
            <a:r>
              <a:rPr lang="it-IT" sz="1600" i="1" dirty="0">
                <a:latin typeface="Calibri"/>
                <a:ea typeface="Times New Roman" charset="0"/>
                <a:cs typeface="Calibri"/>
              </a:rPr>
              <a:t>l’ipotesi del distacco si configura quando un datore di lavoro, </a:t>
            </a:r>
            <a:r>
              <a:rPr lang="it-IT" sz="1600" i="1" u="sng" dirty="0">
                <a:latin typeface="Calibri"/>
                <a:ea typeface="Times New Roman" charset="0"/>
                <a:cs typeface="Calibri"/>
              </a:rPr>
              <a:t>per soddisfare un proprio interesse</a:t>
            </a:r>
            <a:r>
              <a:rPr lang="it-IT" sz="1600" i="1" dirty="0">
                <a:latin typeface="Calibri"/>
                <a:ea typeface="Times New Roman" charset="0"/>
                <a:cs typeface="Calibri"/>
              </a:rPr>
              <a:t>, pone </a:t>
            </a:r>
            <a:r>
              <a:rPr lang="it-IT" sz="1600" i="1" u="sng" dirty="0">
                <a:latin typeface="Calibri"/>
                <a:ea typeface="Times New Roman" charset="0"/>
                <a:cs typeface="Calibri"/>
              </a:rPr>
              <a:t>temporaneamente</a:t>
            </a:r>
            <a:r>
              <a:rPr lang="it-IT" sz="1600" i="1" dirty="0">
                <a:latin typeface="Calibri"/>
                <a:ea typeface="Times New Roman" charset="0"/>
                <a:cs typeface="Calibri"/>
              </a:rPr>
              <a:t> uno o più lavoratori a disposizione di altro soggetto per l’esecuzione di </a:t>
            </a:r>
            <a:r>
              <a:rPr lang="it-IT" sz="1600" i="1" u="sng" dirty="0">
                <a:latin typeface="Calibri"/>
                <a:ea typeface="Times New Roman" charset="0"/>
                <a:cs typeface="Calibri"/>
              </a:rPr>
              <a:t>una determinata</a:t>
            </a:r>
            <a:r>
              <a:rPr lang="it-IT" sz="1600" i="1" dirty="0">
                <a:latin typeface="Calibri"/>
                <a:ea typeface="Times New Roman" charset="0"/>
                <a:cs typeface="Calibri"/>
              </a:rPr>
              <a:t> attività lavorativa</a:t>
            </a:r>
            <a:r>
              <a:rPr lang="it-IT" sz="1600" dirty="0">
                <a:latin typeface="Calibri"/>
                <a:ea typeface="Times New Roman" charset="0"/>
                <a:cs typeface="Calibri"/>
              </a:rPr>
              <a:t>”.</a:t>
            </a:r>
            <a:br>
              <a:rPr lang="it-IT" sz="1600" dirty="0">
                <a:latin typeface="Calibri"/>
                <a:ea typeface="Times New Roman" charset="0"/>
                <a:cs typeface="Calibri"/>
              </a:rPr>
            </a:br>
            <a:r>
              <a:rPr lang="it-IT" sz="1600" dirty="0">
                <a:latin typeface="Calibri"/>
                <a:ea typeface="Times New Roman" charset="0"/>
                <a:cs typeface="Calibri"/>
              </a:rPr>
              <a:t/>
            </a:r>
            <a:br>
              <a:rPr lang="it-IT" sz="1600" dirty="0">
                <a:latin typeface="Calibri"/>
                <a:ea typeface="Times New Roman" charset="0"/>
                <a:cs typeface="Calibri"/>
              </a:rPr>
            </a:br>
            <a:r>
              <a:rPr lang="it-IT" sz="1600" dirty="0">
                <a:ea typeface="Times New Roman" charset="0"/>
                <a:cs typeface="Calibri"/>
              </a:rPr>
              <a:t>Caratteristica di tale istituto contrattuale è l’attribuzione al datore di lavoro </a:t>
            </a:r>
            <a:r>
              <a:rPr lang="it-IT" sz="1600" dirty="0" err="1">
                <a:ea typeface="Times New Roman" charset="0"/>
                <a:cs typeface="Calibri"/>
              </a:rPr>
              <a:t>distaccatario</a:t>
            </a:r>
            <a:r>
              <a:rPr lang="it-IT" sz="1600" dirty="0">
                <a:ea typeface="Times New Roman" charset="0"/>
                <a:cs typeface="Calibri"/>
              </a:rPr>
              <a:t> del </a:t>
            </a:r>
            <a:r>
              <a:rPr lang="it-IT" sz="1600" u="sng" dirty="0">
                <a:ea typeface="Times New Roman" charset="0"/>
                <a:cs typeface="Calibri"/>
              </a:rPr>
              <a:t>potere organizzativo </a:t>
            </a:r>
            <a:r>
              <a:rPr lang="it-IT" sz="1600" dirty="0">
                <a:ea typeface="Times New Roman" charset="0"/>
                <a:cs typeface="Calibri"/>
              </a:rPr>
              <a:t>e, conseguentemente, di quello </a:t>
            </a:r>
            <a:r>
              <a:rPr lang="it-IT" sz="1600" u="sng" dirty="0">
                <a:ea typeface="Times New Roman" charset="0"/>
                <a:cs typeface="Calibri"/>
              </a:rPr>
              <a:t>direttivo</a:t>
            </a:r>
            <a:r>
              <a:rPr lang="it-IT" sz="1600" dirty="0">
                <a:ea typeface="Times New Roman" charset="0"/>
                <a:cs typeface="Calibri"/>
              </a:rPr>
              <a:t>. Il potere </a:t>
            </a:r>
            <a:r>
              <a:rPr lang="it-IT" sz="1600" u="sng" dirty="0">
                <a:ea typeface="Times New Roman" charset="0"/>
                <a:cs typeface="Calibri"/>
              </a:rPr>
              <a:t>disciplinare</a:t>
            </a:r>
            <a:r>
              <a:rPr lang="it-IT" sz="1600" dirty="0">
                <a:ea typeface="Times New Roman" charset="0"/>
                <a:cs typeface="Calibri"/>
              </a:rPr>
              <a:t> rimane in capo al </a:t>
            </a:r>
            <a:r>
              <a:rPr lang="it-IT" sz="1600" dirty="0" smtClean="0">
                <a:ea typeface="Times New Roman" charset="0"/>
                <a:cs typeface="Calibri"/>
              </a:rPr>
              <a:t>distaccante</a:t>
            </a:r>
            <a:r>
              <a:rPr lang="it-IT" sz="1600" dirty="0">
                <a:ea typeface="Times New Roman" charset="0"/>
                <a:cs typeface="Calibri"/>
              </a:rPr>
              <a:t>, cosi come in capo a quest’ultimo permangono le obbligazioni retributive, previdenziali e assicurative.										</a:t>
            </a:r>
            <a:r>
              <a:rPr lang="it-IT" sz="1600" dirty="0">
                <a:latin typeface="Calibri"/>
                <a:ea typeface="Times New Roman" charset="0"/>
                <a:cs typeface="Calibri"/>
              </a:rPr>
              <a:t>						</a:t>
            </a:r>
            <a:br>
              <a:rPr lang="it-IT" sz="1600" dirty="0">
                <a:latin typeface="Calibri"/>
                <a:ea typeface="Times New Roman" charset="0"/>
                <a:cs typeface="Calibri"/>
              </a:rPr>
            </a:br>
            <a:r>
              <a:rPr lang="it-IT" sz="1600" dirty="0">
                <a:latin typeface="Calibri"/>
                <a:ea typeface="Times New Roman" charset="0"/>
                <a:cs typeface="Calibri"/>
              </a:rPr>
              <a:t>In ambito comunitario sono, altresì, previsti </a:t>
            </a:r>
            <a:r>
              <a:rPr lang="mr-IN" sz="1600" dirty="0">
                <a:latin typeface="Calibri"/>
                <a:ea typeface="Times New Roman" charset="0"/>
                <a:cs typeface="Calibri"/>
              </a:rPr>
              <a:t>–</a:t>
            </a:r>
            <a:r>
              <a:rPr lang="it-IT" sz="1600" dirty="0">
                <a:latin typeface="Calibri"/>
                <a:ea typeface="Times New Roman" charset="0"/>
                <a:cs typeface="Calibri"/>
              </a:rPr>
              <a:t> all’art. 3, D. </a:t>
            </a:r>
            <a:r>
              <a:rPr lang="it-IT" sz="1600" dirty="0" err="1">
                <a:latin typeface="Calibri"/>
                <a:ea typeface="Times New Roman" charset="0"/>
                <a:cs typeface="Calibri"/>
              </a:rPr>
              <a:t>Lgs</a:t>
            </a:r>
            <a:r>
              <a:rPr lang="it-IT" sz="1600" dirty="0">
                <a:latin typeface="Calibri"/>
                <a:ea typeface="Times New Roman" charset="0"/>
                <a:cs typeface="Calibri"/>
              </a:rPr>
              <a:t>. 136/2016 </a:t>
            </a:r>
            <a:r>
              <a:rPr lang="mr-IN" sz="1600" dirty="0">
                <a:latin typeface="Calibri"/>
                <a:ea typeface="Times New Roman" charset="0"/>
                <a:cs typeface="Calibri"/>
              </a:rPr>
              <a:t>–</a:t>
            </a:r>
            <a:r>
              <a:rPr lang="it-IT" sz="1600" dirty="0">
                <a:latin typeface="Calibri"/>
                <a:ea typeface="Times New Roman" charset="0"/>
                <a:cs typeface="Calibri"/>
              </a:rPr>
              <a:t> i requisiti per la verifica dell’autenticità del distacco (in funzione anti-elusiva); nel dettaglio, si tratta di requisiti finalizzati ad accertare se l’impresa distaccante eserciti effettivamente attività diversa rispetto a quelle di mera gestione o amministrazione del personale dipendente. Gli altri principali requisiti di autenticità del distacco sono: la circostanza che il lavoratore eserciti abitualmente la propr</a:t>
            </a:r>
            <a:r>
              <a:rPr lang="it-IT" sz="1600" dirty="0">
                <a:latin typeface="Calibri" charset="0"/>
                <a:ea typeface="Calibri" charset="0"/>
                <a:cs typeface="Calibri" charset="0"/>
              </a:rPr>
              <a:t>ia attività nello Stato membro da cui è distaccato, la temporaneità del distacco e l’eventuale esistenza di periodi precedenti in cui la medesima </a:t>
            </a:r>
            <a:r>
              <a:rPr lang="it-IT" sz="1600" dirty="0" smtClean="0">
                <a:latin typeface="Calibri" charset="0"/>
                <a:ea typeface="Calibri" charset="0"/>
                <a:cs typeface="Calibri" charset="0"/>
              </a:rPr>
              <a:t>attività è </a:t>
            </a:r>
            <a:r>
              <a:rPr lang="it-IT" sz="1600" dirty="0">
                <a:latin typeface="Calibri" charset="0"/>
                <a:ea typeface="Calibri" charset="0"/>
                <a:cs typeface="Calibri" charset="0"/>
              </a:rPr>
              <a:t>stata svolta dallo stesso o da un altro lavoratore distaccato.</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Tree>
    <p:extLst>
      <p:ext uri="{BB962C8B-B14F-4D97-AF65-F5344CB8AC3E}">
        <p14:creationId xmlns:p14="http://schemas.microsoft.com/office/powerpoint/2010/main" val="163129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4"/>
          <p:cNvSpPr txBox="1">
            <a:spLocks/>
          </p:cNvSpPr>
          <p:nvPr/>
        </p:nvSpPr>
        <p:spPr>
          <a:xfrm>
            <a:off x="2209799" y="1576267"/>
            <a:ext cx="7772400" cy="4310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latin typeface="Calibri"/>
                <a:ea typeface="Times New Roman" charset="0"/>
                <a:cs typeface="Calibri"/>
              </a:rPr>
              <a:t>Distacco infra-gruppo	</a:t>
            </a:r>
            <a:br>
              <a:rPr lang="it-IT" sz="1600" b="1" u="sng">
                <a:latin typeface="Calibri"/>
                <a:ea typeface="Times New Roman" charset="0"/>
                <a:cs typeface="Calibri"/>
              </a:rPr>
            </a:br>
            <a:r>
              <a:rPr lang="it-IT" sz="1600" b="1" u="sng">
                <a:latin typeface="Calibri"/>
                <a:ea typeface="Times New Roman" charset="0"/>
                <a:cs typeface="Calibri"/>
              </a:rPr>
              <a:t/>
            </a:r>
            <a:br>
              <a:rPr lang="it-IT" sz="1600" b="1" u="sng">
                <a:latin typeface="Calibri"/>
                <a:ea typeface="Times New Roman" charset="0"/>
                <a:cs typeface="Calibri"/>
              </a:rPr>
            </a:br>
            <a:r>
              <a:rPr lang="it-IT" sz="1600">
                <a:latin typeface="Calibri"/>
                <a:ea typeface="Times New Roman" charset="0"/>
                <a:cs typeface="Calibri"/>
              </a:rPr>
              <a:t>Con interpello n. 1 del 20 gennaio 2016, il Ministero del Lavoro e delle Politiche Sociali è intervenuto a chiarire quale tipo di interesse debba sussistere a giustificazione del distacco disposto tra società appartenenti al </a:t>
            </a:r>
            <a:r>
              <a:rPr lang="it-IT" sz="1600" u="sng">
                <a:latin typeface="Calibri"/>
                <a:ea typeface="Times New Roman" charset="0"/>
                <a:cs typeface="Calibri"/>
              </a:rPr>
              <a:t>medesimo gruppo imprenditoriale</a:t>
            </a:r>
            <a:r>
              <a:rPr lang="it-IT" sz="1600">
                <a:latin typeface="Calibri"/>
                <a:ea typeface="Times New Roman" charset="0"/>
                <a:cs typeface="Calibri"/>
              </a:rPr>
              <a:t>.					</a:t>
            </a:r>
            <a:br>
              <a:rPr lang="it-IT" sz="1600">
                <a:latin typeface="Calibri"/>
                <a:ea typeface="Times New Roman" charset="0"/>
                <a:cs typeface="Calibri"/>
              </a:rPr>
            </a:br>
            <a:r>
              <a:rPr lang="it-IT" sz="1600">
                <a:latin typeface="Calibri"/>
                <a:ea typeface="Times New Roman" charset="0"/>
                <a:cs typeface="Calibri"/>
              </a:rPr>
              <a:t>Nel dettaglio: “</a:t>
            </a:r>
            <a:r>
              <a:rPr lang="it-IT" sz="1600" i="1">
                <a:latin typeface="Calibri"/>
                <a:ea typeface="Times New Roman" charset="0"/>
                <a:cs typeface="Calibri"/>
              </a:rPr>
              <a:t>appare pertanto possibile ritenere che in caso di ricorso all’istituto del distacco tra le società appartenenti al medesimo gruppo di imprese, ricorrendo, quanto meno, le condizioni di cui all’art. 2359, comma 1, cod. civ., l’interesse della società distaccante possa coincidere nel comune interesse perseguito dal gruppo analogamente a quanto espressamente previsto dal Legislatore nell’ambito del contratto di rete </a:t>
            </a:r>
            <a:r>
              <a:rPr lang="it-IT" sz="1600">
                <a:latin typeface="Calibri"/>
                <a:ea typeface="Times New Roman" charset="0"/>
                <a:cs typeface="Calibri"/>
              </a:rPr>
              <a:t>(ndr. art. 30, comma 4 </a:t>
            </a:r>
            <a:r>
              <a:rPr lang="it-IT" sz="1600" i="1">
                <a:latin typeface="Calibri"/>
                <a:ea typeface="Times New Roman" charset="0"/>
                <a:cs typeface="Calibri"/>
              </a:rPr>
              <a:t>ter</a:t>
            </a:r>
            <a:r>
              <a:rPr lang="it-IT" sz="1600">
                <a:latin typeface="Calibri"/>
                <a:ea typeface="Times New Roman" charset="0"/>
                <a:cs typeface="Calibri"/>
              </a:rPr>
              <a:t>, D. Lgs. 276/2003)”.												</a:t>
            </a:r>
            <a:br>
              <a:rPr lang="it-IT" sz="1600">
                <a:latin typeface="Calibri"/>
                <a:ea typeface="Times New Roman" charset="0"/>
                <a:cs typeface="Calibri"/>
              </a:rPr>
            </a:br>
            <a:r>
              <a:rPr lang="it-IT" sz="1600">
                <a:latin typeface="Calibri"/>
                <a:ea typeface="Times New Roman" charset="0"/>
                <a:cs typeface="Calibri"/>
              </a:rPr>
              <a:t>Conseguentemente, l’interesse ex art. 30, D. Lgs. 276/2003 in caso di distacco infragruppo risulta </a:t>
            </a:r>
            <a:r>
              <a:rPr lang="it-IT" sz="1600" i="1">
                <a:latin typeface="Calibri"/>
                <a:ea typeface="Times New Roman" charset="0"/>
                <a:cs typeface="Calibri"/>
              </a:rPr>
              <a:t>in re ipsa</a:t>
            </a:r>
            <a:r>
              <a:rPr lang="it-IT" sz="1600">
                <a:latin typeface="Calibri"/>
                <a:ea typeface="Times New Roman" charset="0"/>
                <a:cs typeface="Calibri"/>
              </a:rPr>
              <a:t>.</a:t>
            </a:r>
            <a:endParaRPr lang="it-IT" sz="1600" b="1" u="sng" dirty="0">
              <a:latin typeface="Calibri"/>
              <a:ea typeface="Times New Roman" charset="0"/>
              <a:cs typeface="Calibri"/>
            </a:endParaRPr>
          </a:p>
        </p:txBody>
      </p:sp>
    </p:spTree>
    <p:extLst>
      <p:ext uri="{BB962C8B-B14F-4D97-AF65-F5344CB8AC3E}">
        <p14:creationId xmlns:p14="http://schemas.microsoft.com/office/powerpoint/2010/main" val="29895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5" name="Titolo 4"/>
          <p:cNvSpPr txBox="1">
            <a:spLocks/>
          </p:cNvSpPr>
          <p:nvPr/>
        </p:nvSpPr>
        <p:spPr>
          <a:xfrm>
            <a:off x="2209799" y="1576267"/>
            <a:ext cx="7772400" cy="4310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latin typeface="Calibri"/>
                <a:ea typeface="Times New Roman" charset="0"/>
                <a:cs typeface="Calibri"/>
              </a:rPr>
              <a:t>Contratto di rete</a:t>
            </a:r>
            <a:r>
              <a:rPr lang="it-IT" sz="1600" b="1">
                <a:latin typeface="Calibri"/>
                <a:ea typeface="Times New Roman" charset="0"/>
                <a:cs typeface="Calibri"/>
              </a:rPr>
              <a:t>	</a:t>
            </a:r>
            <a:r>
              <a:rPr lang="it-IT" sz="1600" b="1" u="sng">
                <a:latin typeface="Calibri"/>
                <a:ea typeface="Times New Roman" charset="0"/>
                <a:cs typeface="Calibri"/>
              </a:rPr>
              <a:t/>
            </a:r>
            <a:br>
              <a:rPr lang="it-IT" sz="1600" b="1" u="sng">
                <a:latin typeface="Calibri"/>
                <a:ea typeface="Times New Roman" charset="0"/>
                <a:cs typeface="Calibri"/>
              </a:rPr>
            </a:br>
            <a:r>
              <a:rPr lang="it-IT" sz="1600" b="1" u="sng">
                <a:latin typeface="Calibri"/>
                <a:ea typeface="Times New Roman" charset="0"/>
                <a:cs typeface="Calibri"/>
              </a:rPr>
              <a:t/>
            </a:r>
            <a:br>
              <a:rPr lang="it-IT" sz="1600" b="1" u="sng">
                <a:latin typeface="Calibri"/>
                <a:ea typeface="Times New Roman" charset="0"/>
                <a:cs typeface="Calibri"/>
              </a:rPr>
            </a:br>
            <a:r>
              <a:rPr lang="it-IT" sz="1600">
                <a:latin typeface="Calibri"/>
                <a:ea typeface="Times New Roman" charset="0"/>
                <a:cs typeface="Calibri"/>
              </a:rPr>
              <a:t>Ulteriore ipotesi di interesse al distacco considerato </a:t>
            </a:r>
            <a:r>
              <a:rPr lang="it-IT" sz="1600" i="1">
                <a:latin typeface="Calibri"/>
                <a:ea typeface="Times New Roman" charset="0"/>
                <a:cs typeface="Calibri"/>
              </a:rPr>
              <a:t>in re ipsa </a:t>
            </a:r>
            <a:r>
              <a:rPr lang="it-IT" sz="1600">
                <a:latin typeface="Calibri"/>
                <a:ea typeface="Times New Roman" charset="0"/>
                <a:cs typeface="Calibri"/>
              </a:rPr>
              <a:t>si rinviene nella disciplina del contratto di rete.														</a:t>
            </a:r>
            <a:br>
              <a:rPr lang="it-IT" sz="1600">
                <a:latin typeface="Calibri"/>
                <a:ea typeface="Times New Roman" charset="0"/>
                <a:cs typeface="Calibri"/>
              </a:rPr>
            </a:br>
            <a:r>
              <a:rPr lang="it-IT" sz="1600"/>
              <a:t>Con il contratto di rete due o più imprese si obbligano ad esercitare in comune una o più attività economiche rientranti nei rispettivi oggetti sociali allo scopo di accrescere la reciproca capacità innovativa e la competitività sul mercato (art. 3, comma 4-</a:t>
            </a:r>
            <a:r>
              <a:rPr lang="it-IT" sz="1600" i="1"/>
              <a:t>ter</a:t>
            </a:r>
            <a:r>
              <a:rPr lang="it-IT" sz="1600"/>
              <a:t>, D.L. 10 n. 5/2009, convertito con L. n. 33/2009); la L. n. 99/2013 ha aggiunto all’art. 30 del D.Lgs. n. 276/2003, il comma 4-</a:t>
            </a:r>
            <a:r>
              <a:rPr lang="it-IT" sz="1600" i="1"/>
              <a:t>ter</a:t>
            </a:r>
            <a:r>
              <a:rPr lang="it-IT" sz="1600"/>
              <a:t>, ai sensi del quale il distacco tra società appartenenti ad una rete di imprese è di per sé lecito in quanto “</a:t>
            </a:r>
            <a:r>
              <a:rPr lang="it-IT" sz="1600" i="1"/>
              <a:t>l’interesse del distaccante sorge automaticamente in forza dell’operare della rete</a:t>
            </a:r>
            <a:r>
              <a:rPr lang="it-IT" sz="1600"/>
              <a:t>”. L’introduzione di una presunzione “</a:t>
            </a:r>
            <a:r>
              <a:rPr lang="it-IT" sz="1600" i="1"/>
              <a:t>iuris et de jure</a:t>
            </a:r>
            <a:r>
              <a:rPr lang="it-IT" sz="1600"/>
              <a:t>” dell’interesse ha come obiettivo primario quello di favorire la circolazione dei lavoratori tra imprese collegate da un obiettivo coordinato all’interno della rete. </a:t>
            </a:r>
            <a:endParaRPr lang="it-IT" sz="1600" dirty="0"/>
          </a:p>
        </p:txBody>
      </p:sp>
    </p:spTree>
    <p:extLst>
      <p:ext uri="{BB962C8B-B14F-4D97-AF65-F5344CB8AC3E}">
        <p14:creationId xmlns:p14="http://schemas.microsoft.com/office/powerpoint/2010/main" val="1622553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4"/>
          <p:cNvSpPr txBox="1">
            <a:spLocks/>
          </p:cNvSpPr>
          <p:nvPr/>
        </p:nvSpPr>
        <p:spPr>
          <a:xfrm>
            <a:off x="2209799" y="1576267"/>
            <a:ext cx="7772400" cy="4310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latin typeface="Calibri"/>
                <a:ea typeface="Times New Roman" charset="0"/>
                <a:cs typeface="Calibri"/>
              </a:rPr>
              <a:t>Il distacco di dipendenti all’interno dell’Unione Europea</a:t>
            </a:r>
            <a:r>
              <a:rPr lang="it-IT" sz="1600" b="1">
                <a:latin typeface="Calibri"/>
                <a:ea typeface="Times New Roman" charset="0"/>
                <a:cs typeface="Calibri"/>
              </a:rPr>
              <a:t>	</a:t>
            </a:r>
            <a:r>
              <a:rPr lang="it-IT" sz="1600" b="1" u="sng">
                <a:latin typeface="Calibri"/>
                <a:ea typeface="Times New Roman" charset="0"/>
                <a:cs typeface="Calibri"/>
              </a:rPr>
              <a:t> </a:t>
            </a:r>
            <a:br>
              <a:rPr lang="it-IT" sz="1600" b="1" u="sng">
                <a:latin typeface="Calibri"/>
                <a:ea typeface="Times New Roman" charset="0"/>
                <a:cs typeface="Calibri"/>
              </a:rPr>
            </a:br>
            <a:r>
              <a:rPr lang="it-IT" sz="1600" b="1" u="sng">
                <a:latin typeface="Calibri"/>
                <a:ea typeface="Times New Roman" charset="0"/>
                <a:cs typeface="Calibri"/>
              </a:rPr>
              <a:t>(D. Lgs. n. 136/2016)</a:t>
            </a:r>
            <a:r>
              <a:rPr lang="it-IT" sz="1600" b="1">
                <a:latin typeface="Calibri"/>
                <a:ea typeface="Times New Roman" charset="0"/>
                <a:cs typeface="Calibri"/>
              </a:rPr>
              <a:t>	</a:t>
            </a:r>
            <a:r>
              <a:rPr lang="it-IT" sz="1600" b="1" u="sng">
                <a:latin typeface="Calibri"/>
                <a:ea typeface="Times New Roman" charset="0"/>
                <a:cs typeface="Calibri"/>
              </a:rPr>
              <a:t/>
            </a:r>
            <a:br>
              <a:rPr lang="it-IT" sz="1600" b="1" u="sng">
                <a:latin typeface="Calibri"/>
                <a:ea typeface="Times New Roman" charset="0"/>
                <a:cs typeface="Calibri"/>
              </a:rPr>
            </a:br>
            <a:r>
              <a:rPr lang="it-IT" sz="1600" b="1" u="sng">
                <a:latin typeface="Calibri"/>
                <a:ea typeface="Times New Roman" charset="0"/>
                <a:cs typeface="Calibri"/>
              </a:rPr>
              <a:t/>
            </a:r>
            <a:br>
              <a:rPr lang="it-IT" sz="1600" b="1" u="sng">
                <a:latin typeface="Calibri"/>
                <a:ea typeface="Times New Roman" charset="0"/>
                <a:cs typeface="Calibri"/>
              </a:rPr>
            </a:br>
            <a:r>
              <a:rPr lang="it-IT" sz="1600" b="1" u="sng"/>
              <a:t>AMBITO DI APPLICAZIONE</a:t>
            </a:r>
            <a:r>
              <a:rPr lang="it-IT" sz="1600"/>
              <a:t>: si applica alle imprese stabilite in un altro Stato membro che, nell’ambito di una prestazione di servizi, distacchino in Italia uno o più lavoratori in favore di un’altra impresa, a condizione che durante il periodo del distacco permanga in essere il rapporto di lavoro con il dipendente distaccato. “Distacco” è inteso in senso improprio, tanto che rientrano nell’ambito di applicazione anche le agenzie di somministrazione che inviano lavoratori in missione presso un altro Stato membro.							</a:t>
            </a:r>
            <a:r>
              <a:rPr lang="it-IT" sz="1600">
                <a:solidFill>
                  <a:srgbClr val="FF0000"/>
                </a:solidFill>
              </a:rPr>
              <a:t/>
            </a:r>
            <a:br>
              <a:rPr lang="it-IT" sz="1600">
                <a:solidFill>
                  <a:srgbClr val="FF0000"/>
                </a:solidFill>
              </a:rPr>
            </a:br>
            <a:r>
              <a:rPr lang="it-IT" sz="1600" b="1" u="sng"/>
              <a:t>CARATTERISTICHE DEL DISTACCO</a:t>
            </a:r>
            <a:r>
              <a:rPr lang="it-IT" sz="1600"/>
              <a:t>: a tempo determinato, predeterminato o predeterminabile con riferimento ad un evento futuro e certo. La temporaneità del distacco è requisito di autenticità dello stesso.																	</a:t>
            </a:r>
            <a:br>
              <a:rPr lang="it-IT" sz="1600"/>
            </a:br>
            <a:r>
              <a:rPr lang="it-IT" sz="1600" b="1" u="sng"/>
              <a:t>RESPONSABILITA’ SOLIDALE</a:t>
            </a:r>
            <a:r>
              <a:rPr lang="it-IT" sz="1600"/>
              <a:t>:</a:t>
            </a:r>
            <a:r>
              <a:rPr lang="it-IT" sz="1600" b="1"/>
              <a:t> </a:t>
            </a:r>
            <a:r>
              <a:rPr lang="it-IT" sz="1600"/>
              <a:t>l’art. 4, comma 4, D. Lgs. n. 136/2016 estende il regime della responsabilità solidale ex artt. 1676 c.c. e art. 29, c. 2 D. Lgs. 276/2003 a tutte le ipotesi di distacco di dipendenti all’interno dell’Unione Europea</a:t>
            </a:r>
            <a:endParaRPr lang="it-IT" sz="1600" dirty="0"/>
          </a:p>
        </p:txBody>
      </p:sp>
    </p:spTree>
    <p:extLst>
      <p:ext uri="{BB962C8B-B14F-4D97-AF65-F5344CB8AC3E}">
        <p14:creationId xmlns:p14="http://schemas.microsoft.com/office/powerpoint/2010/main" val="46116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4"/>
          <p:cNvSpPr txBox="1">
            <a:spLocks/>
          </p:cNvSpPr>
          <p:nvPr/>
        </p:nvSpPr>
        <p:spPr>
          <a:xfrm>
            <a:off x="2209799" y="1576267"/>
            <a:ext cx="7772400" cy="4310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ea typeface="Times New Roman" charset="0"/>
                <a:cs typeface="Calibri"/>
              </a:rPr>
              <a:t>Il distacco di dipendenti all’interno dell’Unione Europea (segue</a:t>
            </a:r>
            <a:r>
              <a:rPr lang="it-IT" sz="1600" b="1" u="sng">
                <a:latin typeface="Calibri"/>
                <a:ea typeface="Times New Roman" charset="0"/>
                <a:cs typeface="Calibri"/>
              </a:rPr>
              <a:t>)</a:t>
            </a:r>
            <a:r>
              <a:rPr lang="it-IT" sz="1600" b="1">
                <a:latin typeface="Calibri"/>
                <a:ea typeface="Times New Roman" charset="0"/>
                <a:cs typeface="Calibri"/>
              </a:rPr>
              <a:t>	</a:t>
            </a:r>
            <a:r>
              <a:rPr lang="it-IT" sz="1600" b="1" u="sng">
                <a:latin typeface="Calibri"/>
                <a:ea typeface="Times New Roman" charset="0"/>
                <a:cs typeface="Calibri"/>
              </a:rPr>
              <a:t/>
            </a:r>
            <a:br>
              <a:rPr lang="it-IT" sz="1600" b="1" u="sng">
                <a:latin typeface="Calibri"/>
                <a:ea typeface="Times New Roman" charset="0"/>
                <a:cs typeface="Calibri"/>
              </a:rPr>
            </a:br>
            <a:r>
              <a:rPr lang="it-IT" sz="1600" b="1" u="sng">
                <a:latin typeface="Calibri"/>
                <a:ea typeface="Times New Roman" charset="0"/>
                <a:cs typeface="Calibri"/>
              </a:rPr>
              <a:t/>
            </a:r>
            <a:br>
              <a:rPr lang="it-IT" sz="1600" b="1" u="sng">
                <a:latin typeface="Calibri"/>
                <a:ea typeface="Times New Roman" charset="0"/>
                <a:cs typeface="Calibri"/>
              </a:rPr>
            </a:br>
            <a:r>
              <a:rPr lang="it-IT" sz="1600" b="1" u="sng"/>
              <a:t> CONDIZIONI</a:t>
            </a:r>
            <a:r>
              <a:rPr lang="it-IT" sz="1600"/>
              <a:t>: durante il distacco si applicano le </a:t>
            </a:r>
            <a:r>
              <a:rPr lang="it-IT" sz="1600" u="sng"/>
              <a:t>medesime condizioni di lavoro </a:t>
            </a:r>
            <a:r>
              <a:rPr lang="it-IT" sz="1600"/>
              <a:t>e di occupazione previste per i lavoratori che effettuano prestazioni lavorative subordinate analoghe nel luogo in cui si svolge il distacco.										</a:t>
            </a:r>
            <a:br>
              <a:rPr lang="it-IT" sz="1600"/>
            </a:br>
            <a:r>
              <a:rPr lang="it-IT" sz="1600"/>
              <a:t>Per “</a:t>
            </a:r>
            <a:r>
              <a:rPr lang="it-IT" sz="1600" i="1"/>
              <a:t>condizioni di lavoro</a:t>
            </a:r>
            <a:r>
              <a:rPr lang="it-IT" sz="1600"/>
              <a:t>” si intendono:										a. periodi massimi di lavoro e periodi minimi di riposo;							b. durata minima delle ferie annuali retribuite;								c. trattamenti minimi retributivi, compresi quelli maggiorati per lavoro straordinario;	d. condizioni di cessione temporanea dei lavoratori;							e. salute e sicurezza nei luoghi di lavoro;									f. provvedimenti di tutela riguardo alle condizioni di lavoro e di occupazione di gestanti</a:t>
            </a:r>
            <a:br>
              <a:rPr lang="it-IT" sz="1600"/>
            </a:br>
            <a:r>
              <a:rPr lang="it-IT" sz="1600"/>
              <a:t>	o puerpere, bambini e giovani;											g. parità di trattamento fra uomo e donna nonché altre disposizioni in materia di non 	discriminazione.			</a:t>
            </a:r>
            <a:endParaRPr lang="it-IT" sz="1600" b="1" u="sng" dirty="0">
              <a:latin typeface="Calibri"/>
              <a:ea typeface="Times New Roman" charset="0"/>
              <a:cs typeface="Calibri"/>
            </a:endParaRPr>
          </a:p>
        </p:txBody>
      </p:sp>
    </p:spTree>
    <p:extLst>
      <p:ext uri="{BB962C8B-B14F-4D97-AF65-F5344CB8AC3E}">
        <p14:creationId xmlns:p14="http://schemas.microsoft.com/office/powerpoint/2010/main" val="46578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4"/>
          <p:cNvSpPr txBox="1">
            <a:spLocks/>
          </p:cNvSpPr>
          <p:nvPr/>
        </p:nvSpPr>
        <p:spPr>
          <a:xfrm>
            <a:off x="2209799" y="1576267"/>
            <a:ext cx="7772400" cy="4310897"/>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38113" algn="just"/>
            <a:r>
              <a:rPr lang="it-IT" sz="1800" b="1" u="sng" dirty="0">
                <a:ea typeface="Times New Roman" charset="0"/>
                <a:cs typeface="Calibri"/>
              </a:rPr>
              <a:t>Il distacco di dipendenti all’interno dell’Unione Europea (segue</a:t>
            </a:r>
            <a:r>
              <a:rPr lang="it-IT" sz="1800" b="1" u="sng" dirty="0">
                <a:latin typeface="Calibri"/>
                <a:ea typeface="Times New Roman" charset="0"/>
                <a:cs typeface="Calibri"/>
              </a:rPr>
              <a:t>)</a:t>
            </a:r>
            <a:r>
              <a:rPr lang="it-IT" sz="1800" b="1" dirty="0">
                <a:latin typeface="Calibri"/>
                <a:ea typeface="Times New Roman" charset="0"/>
                <a:cs typeface="Calibri"/>
              </a:rPr>
              <a:t>	</a:t>
            </a:r>
            <a:r>
              <a:rPr lang="it-IT" sz="1800" b="1" u="sng" dirty="0">
                <a:latin typeface="Calibri"/>
                <a:ea typeface="Times New Roman" charset="0"/>
                <a:cs typeface="Calibri"/>
              </a:rPr>
              <a:t/>
            </a:r>
            <a:br>
              <a:rPr lang="it-IT" sz="1800" b="1" u="sng" dirty="0">
                <a:latin typeface="Calibri"/>
                <a:ea typeface="Times New Roman" charset="0"/>
                <a:cs typeface="Calibri"/>
              </a:rPr>
            </a:br>
            <a:r>
              <a:rPr lang="it-IT" sz="1600" b="1" u="sng" dirty="0">
                <a:latin typeface="Calibri"/>
                <a:ea typeface="Times New Roman" charset="0"/>
                <a:cs typeface="Calibri"/>
              </a:rPr>
              <a:t/>
            </a:r>
            <a:br>
              <a:rPr lang="it-IT" sz="1600" b="1" u="sng" dirty="0">
                <a:latin typeface="Calibri"/>
                <a:ea typeface="Times New Roman" charset="0"/>
                <a:cs typeface="Calibri"/>
              </a:rPr>
            </a:br>
            <a:r>
              <a:rPr lang="it-IT" sz="1600" b="1" u="sng" dirty="0">
                <a:solidFill>
                  <a:srgbClr val="000000"/>
                </a:solidFill>
              </a:rPr>
              <a:t>OBBLIGHI AMMINISTRATIVI: </a:t>
            </a:r>
            <a:r>
              <a:rPr lang="it-IT" sz="1600" i="1" dirty="0">
                <a:solidFill>
                  <a:srgbClr val="000000"/>
                </a:solidFill>
              </a:rPr>
              <a:t>(i)</a:t>
            </a:r>
            <a:r>
              <a:rPr lang="it-IT" sz="1600" dirty="0">
                <a:solidFill>
                  <a:srgbClr val="000000"/>
                </a:solidFill>
              </a:rPr>
              <a:t> </a:t>
            </a:r>
            <a:r>
              <a:rPr lang="it-IT" sz="1600" u="sng" dirty="0">
                <a:solidFill>
                  <a:srgbClr val="000000"/>
                </a:solidFill>
              </a:rPr>
              <a:t>comunicare </a:t>
            </a:r>
            <a:r>
              <a:rPr lang="it-IT" sz="1600" dirty="0">
                <a:solidFill>
                  <a:srgbClr val="000000"/>
                </a:solidFill>
              </a:rPr>
              <a:t>il distacco al Ministero del lavoro entro le ore 24 del giorno precedente, nonché tutte le successive modifiche entro 5 giorni, includendo tutte le informazioni necessarie (es. dati dell’impresa distaccante, numero e generalità lavoratori distaccati, data di inizio, fine e durata, luogo di svolgimento delle prestazioni, dati identificativi del </a:t>
            </a:r>
            <a:r>
              <a:rPr lang="it-IT" sz="1600" dirty="0" err="1">
                <a:solidFill>
                  <a:srgbClr val="000000"/>
                </a:solidFill>
              </a:rPr>
              <a:t>distaccatario</a:t>
            </a:r>
            <a:r>
              <a:rPr lang="it-IT" sz="1600" dirty="0">
                <a:solidFill>
                  <a:srgbClr val="000000"/>
                </a:solidFill>
              </a:rPr>
              <a:t> </a:t>
            </a:r>
            <a:r>
              <a:rPr lang="it-IT" sz="1600" dirty="0" err="1">
                <a:solidFill>
                  <a:srgbClr val="000000"/>
                </a:solidFill>
              </a:rPr>
              <a:t>ecc</a:t>
            </a:r>
            <a:r>
              <a:rPr lang="it-IT" sz="1600" dirty="0">
                <a:solidFill>
                  <a:srgbClr val="000000"/>
                </a:solidFill>
              </a:rPr>
              <a:t>); </a:t>
            </a:r>
            <a:r>
              <a:rPr lang="it-IT" sz="1600" i="1" dirty="0">
                <a:solidFill>
                  <a:srgbClr val="000000"/>
                </a:solidFill>
              </a:rPr>
              <a:t>(ii) </a:t>
            </a:r>
            <a:r>
              <a:rPr lang="it-IT" sz="1600" dirty="0">
                <a:solidFill>
                  <a:srgbClr val="000000"/>
                </a:solidFill>
              </a:rPr>
              <a:t>durante il distacco e fino a 2 anni dalla cessazione, l’impresa deve </a:t>
            </a:r>
            <a:r>
              <a:rPr lang="it-IT" sz="1600" u="sng" dirty="0">
                <a:solidFill>
                  <a:srgbClr val="000000"/>
                </a:solidFill>
              </a:rPr>
              <a:t>conservare</a:t>
            </a:r>
            <a:r>
              <a:rPr lang="it-IT" sz="1600" dirty="0">
                <a:solidFill>
                  <a:srgbClr val="000000"/>
                </a:solidFill>
              </a:rPr>
              <a:t> il contratto, i prospetti paga, la documentazione comprovante il pagamento delle retribuzioni ecc.; </a:t>
            </a:r>
            <a:r>
              <a:rPr lang="it-IT" sz="1600" i="1" dirty="0">
                <a:solidFill>
                  <a:srgbClr val="000000"/>
                </a:solidFill>
              </a:rPr>
              <a:t>(iii)</a:t>
            </a:r>
            <a:r>
              <a:rPr lang="it-IT" sz="1600" dirty="0">
                <a:solidFill>
                  <a:srgbClr val="000000"/>
                </a:solidFill>
              </a:rPr>
              <a:t> </a:t>
            </a:r>
            <a:r>
              <a:rPr lang="it-IT" sz="1600" u="sng" dirty="0">
                <a:solidFill>
                  <a:srgbClr val="000000"/>
                </a:solidFill>
              </a:rPr>
              <a:t>designare un referente </a:t>
            </a:r>
            <a:r>
              <a:rPr lang="it-IT" sz="1600" dirty="0">
                <a:solidFill>
                  <a:srgbClr val="000000"/>
                </a:solidFill>
              </a:rPr>
              <a:t>con poteri di rappresentanza per tutto il periodo del distacco.										</a:t>
            </a:r>
            <a:r>
              <a:rPr lang="it-IT" sz="1600" b="1" u="sng" dirty="0">
                <a:solidFill>
                  <a:srgbClr val="000000"/>
                </a:solidFill>
              </a:rPr>
              <a:t/>
            </a:r>
            <a:br>
              <a:rPr lang="it-IT" sz="1600" b="1" u="sng" dirty="0">
                <a:solidFill>
                  <a:srgbClr val="000000"/>
                </a:solidFill>
              </a:rPr>
            </a:br>
            <a:r>
              <a:rPr lang="it-IT" sz="1600" b="1" u="sng" dirty="0"/>
              <a:t>SANZIONI</a:t>
            </a:r>
            <a:r>
              <a:rPr lang="it-IT" sz="1600" dirty="0"/>
              <a:t>: per le ipotesi di distacco non autentico è prevista una sanzione amministrativa pecuniaria pari a € 50 per ogni lavoratore occupato e per ogni giornata di occupazione; ammontare massimo non può essere &lt; € 5.000 né &gt; € 50.000 (art. 3, comma 5, D. </a:t>
            </a:r>
            <a:r>
              <a:rPr lang="it-IT" sz="1600" dirty="0" err="1"/>
              <a:t>Lgs</a:t>
            </a:r>
            <a:r>
              <a:rPr lang="it-IT" sz="1600" dirty="0"/>
              <a:t>. n. 136/2016).						</a:t>
            </a:r>
            <a:br>
              <a:rPr lang="it-IT" sz="1600" dirty="0"/>
            </a:br>
            <a:r>
              <a:rPr lang="it-IT" sz="1600" dirty="0"/>
              <a:t>Per la mancata tempestiva comunicazione al Ministero è prevista la sanzione amministrativa pecuniaria da € 150a € 500 a lavoratore (art. 12, comma 1, D. </a:t>
            </a:r>
            <a:r>
              <a:rPr lang="it-IT" sz="1600" dirty="0" err="1"/>
              <a:t>Lgs</a:t>
            </a:r>
            <a:r>
              <a:rPr lang="it-IT" sz="1600" dirty="0"/>
              <a:t>. n. 136/2016).						</a:t>
            </a:r>
            <a:br>
              <a:rPr lang="it-IT" sz="1600" dirty="0"/>
            </a:br>
            <a:r>
              <a:rPr lang="it-IT" sz="1600" dirty="0"/>
              <a:t>Per l’omessa designazione dei referenti è prevista la sanzione amministrativa pecuniaria da € 2.000 a € 6.000 (art. 12, comma 3, D. </a:t>
            </a:r>
            <a:r>
              <a:rPr lang="it-IT" sz="1600" dirty="0" err="1"/>
              <a:t>Lgs</a:t>
            </a:r>
            <a:r>
              <a:rPr lang="it-IT" sz="1600" dirty="0"/>
              <a:t>. n. 136/2016). 																</a:t>
            </a:r>
            <a:endParaRPr lang="it-IT" sz="1600" b="1" u="sng" dirty="0">
              <a:latin typeface="Calibri"/>
              <a:ea typeface="Times New Roman" charset="0"/>
              <a:cs typeface="Calibri"/>
            </a:endParaRPr>
          </a:p>
        </p:txBody>
      </p:sp>
    </p:spTree>
    <p:extLst>
      <p:ext uri="{BB962C8B-B14F-4D97-AF65-F5344CB8AC3E}">
        <p14:creationId xmlns:p14="http://schemas.microsoft.com/office/powerpoint/2010/main" val="94685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a:spLocks noGrp="1"/>
          </p:cNvSpPr>
          <p:nvPr>
            <p:ph type="title"/>
          </p:nvPr>
        </p:nvSpPr>
        <p:spPr/>
        <p:txBody>
          <a:bodyPr>
            <a:normAutofit/>
          </a:bodyPr>
          <a:lstStyle/>
          <a:p>
            <a:pPr algn="just"/>
            <a:r>
              <a:rPr lang="it-IT" sz="1600" dirty="0">
                <a:latin typeface="Calibri" charset="0"/>
                <a:ea typeface="Calibri" charset="0"/>
                <a:cs typeface="Calibri" charset="0"/>
              </a:rPr>
              <a:t>.</a:t>
            </a:r>
            <a:r>
              <a:rPr lang="it-IT" sz="1600" dirty="0">
                <a:latin typeface="Calibri"/>
                <a:ea typeface="Times New Roman" charset="0"/>
                <a:cs typeface="Calibri"/>
              </a:rPr>
              <a:t> 			</a:t>
            </a:r>
            <a:endParaRPr lang="it-IT" sz="1600" b="1" u="sng" dirty="0">
              <a:latin typeface="Calibri"/>
              <a:ea typeface="Times New Roman" charset="0"/>
              <a:cs typeface="Calibri"/>
            </a:endParaRPr>
          </a:p>
        </p:txBody>
      </p:sp>
      <p:sp>
        <p:nvSpPr>
          <p:cNvPr id="4" name="Titolo 6"/>
          <p:cNvSpPr txBox="1">
            <a:spLocks/>
          </p:cNvSpPr>
          <p:nvPr/>
        </p:nvSpPr>
        <p:spPr>
          <a:xfrm>
            <a:off x="2209800" y="1639757"/>
            <a:ext cx="7772400" cy="47343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1600" b="1" u="sng">
                <a:ea typeface="Times New Roman" charset="0"/>
                <a:cs typeface="Calibri"/>
              </a:rPr>
              <a:t>I distacchi verso Paesi extra-UE</a:t>
            </a:r>
            <a:r>
              <a:rPr lang="it-IT" sz="1600" b="1">
                <a:ea typeface="Times New Roman" charset="0"/>
                <a:cs typeface="Calibri"/>
              </a:rPr>
              <a:t>	</a:t>
            </a:r>
            <a:r>
              <a:rPr lang="it-IT" sz="1600" b="1" u="sng">
                <a:ea typeface="Times New Roman" charset="0"/>
                <a:cs typeface="Calibri"/>
              </a:rPr>
              <a:t/>
            </a:r>
            <a:br>
              <a:rPr lang="it-IT" sz="1600" b="1" u="sng">
                <a:ea typeface="Times New Roman" charset="0"/>
                <a:cs typeface="Calibri"/>
              </a:rPr>
            </a:br>
            <a:r>
              <a:rPr lang="it-IT" sz="1600" b="1"/>
              <a:t/>
            </a:r>
            <a:br>
              <a:rPr lang="it-IT" sz="1600" b="1"/>
            </a:br>
            <a:r>
              <a:rPr lang="it-IT" sz="1600"/>
              <a:t>Dal 24 settembre 2015 non è più richiesta l'autorizzazione preventiva ministeriale per l'impiego all'estero di personale da parte delle aziende, a seguito dell'entrata in vigore del Decreto Legislativo n.151/2015.												</a:t>
            </a:r>
            <a:br>
              <a:rPr lang="it-IT" sz="1600"/>
            </a:br>
            <a:r>
              <a:rPr lang="it-IT" sz="1600"/>
              <a:t>Contestualmente, è stata eliminata, altresì, la disposizione della Legge n. 398 del 1987 che prevedeva l’iscrizione nell’apposita lista di collocamento, tenuta dall'ufficio regionale del lavoro, per i lavoratori italiani disponibili a svolgere attività all'estero.					</a:t>
            </a:r>
            <a:br>
              <a:rPr lang="it-IT" sz="1600"/>
            </a:br>
            <a:r>
              <a:rPr lang="it-IT" sz="1600"/>
              <a:t>Al fine di garantire il lavoratore italiano operante in Paesi extra-UE, il nuovo disposto normativo trasforma le condizioni di lavoro prima oggetto dell’accertamento da parte del Ministero del Lavoro e delle Politiche sociali in </a:t>
            </a:r>
            <a:r>
              <a:rPr lang="it-IT" sz="1600" b="1"/>
              <a:t>condizioni da inserirsi nel contratto di lavoro</a:t>
            </a:r>
            <a:r>
              <a:rPr lang="it-IT" sz="1600"/>
              <a:t>. Nel dettaglio, il riferimento è a: (i) un trattamento economico e normativo complessivamente non inferiore a quello previsto dal CCNL applicabile in Italia; (ii) la possibilità di ottenere il trasferimento in Italia della quota di valuta trasferibile delle retribuzioni corrisposte all’estero; (iii) un’assicurazione per i viaggi di andata e di rientro, per i casi di morte o di invalidità permanente; (iv) il tipo di sistemazione logistica; (v) le misure idonee in materia di sicurezza.</a:t>
            </a:r>
            <a:endParaRPr lang="it-IT" sz="1400" b="1" i="1" dirty="0"/>
          </a:p>
        </p:txBody>
      </p:sp>
    </p:spTree>
    <p:extLst>
      <p:ext uri="{BB962C8B-B14F-4D97-AF65-F5344CB8AC3E}">
        <p14:creationId xmlns:p14="http://schemas.microsoft.com/office/powerpoint/2010/main" val="938900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AGIConvegnoTorino2017</Template>
  <TotalTime>2567</TotalTime>
  <Words>99</Words>
  <Application>Microsoft Macintosh PowerPoint</Application>
  <PresentationFormat>Widescreen</PresentationFormat>
  <Paragraphs>29</Paragraphs>
  <Slides>13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Calibri</vt:lpstr>
      <vt:lpstr>Mangal</vt:lpstr>
      <vt:lpstr>Times New Roman</vt:lpstr>
      <vt:lpstr>Arial</vt:lpstr>
      <vt:lpstr>Tema di Office</vt:lpstr>
      <vt:lpstr>Presentazione di PowerPoint</vt:lpstr>
      <vt:lpstr>.    </vt:lpstr>
      <vt:lpstr>.    </vt:lpstr>
      <vt:lpstr>.    </vt:lpstr>
      <vt:lpstr>.    </vt:lpstr>
      <vt:lpstr>.    </vt:lpstr>
      <vt:lpstr>.    </vt:lpstr>
      <vt:lpstr>.    </vt:lpstr>
      <vt:lpstr>.    </vt:lpstr>
      <vt:lpstr>.    </vt:lpstr>
      <vt:lpstr>.    </vt:lpstr>
      <vt:lpstr>.    </vt:lpstr>
      <vt:lpstr>.    </vt:lpstr>
    </vt:vector>
  </TitlesOfParts>
  <Company>BeS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Loredana Ricci</dc:creator>
  <cp:lastModifiedBy>Utente di Microsoft Office</cp:lastModifiedBy>
  <cp:revision>216</cp:revision>
  <cp:lastPrinted>2017-09-14T12:52:07Z</cp:lastPrinted>
  <dcterms:created xsi:type="dcterms:W3CDTF">2016-01-12T18:49:15Z</dcterms:created>
  <dcterms:modified xsi:type="dcterms:W3CDTF">2017-09-14T13:17:01Z</dcterms:modified>
</cp:coreProperties>
</file>